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2918400" cy="21945600"/>
  <p:notesSz cx="26974800" cy="16002000"/>
  <p:defaultTextStyle>
    <a:defPPr>
      <a:defRPr lang="en-US"/>
    </a:defPPr>
    <a:lvl1pPr marL="0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1pPr>
    <a:lvl2pPr marL="1790795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2pPr>
    <a:lvl3pPr marL="3581590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3pPr>
    <a:lvl4pPr marL="5372385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4pPr>
    <a:lvl5pPr marL="7163182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5pPr>
    <a:lvl6pPr marL="8953978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6pPr>
    <a:lvl7pPr marL="10744773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7pPr>
    <a:lvl8pPr marL="12535568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8pPr>
    <a:lvl9pPr marL="14326363" algn="l" defTabSz="3581590" rtl="0" eaLnBrk="1" latinLnBrk="0" hangingPunct="1">
      <a:defRPr sz="69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9" pos="1366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08C15B-F8E0-325E-C89B-88D676C6D02C}" name="Steve Feldman" initials="SF" userId="S::sfeldman@wakehealth.edu::b92f03d5-01a0-40c3-a294-000f787c7127" providerId="AD"/>
  <p188:author id="{1CFC6FB2-4263-78D6-774D-8F26217D4E0F}" name="Parraga, Shirley Patricia" initials="SP" userId="S::parragas20@students.ecu.edu::b5052c77-d284-43c4-b611-72c3692c6e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D39"/>
    <a:srgbClr val="B4B4B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05" autoAdjust="0"/>
    <p:restoredTop sz="94628" autoAdjust="0"/>
  </p:normalViewPr>
  <p:slideViewPr>
    <p:cSldViewPr showGuides="1">
      <p:cViewPr varScale="1">
        <p:scale>
          <a:sx n="30" d="100"/>
          <a:sy n="30" d="100"/>
        </p:scale>
        <p:origin x="1133" y="53"/>
      </p:cViewPr>
      <p:guideLst>
        <p:guide orient="horz" pos="384"/>
        <p:guide pos="136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1689080" cy="802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280368" y="0"/>
            <a:ext cx="11689080" cy="802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4E6B7-3C96-914B-BF18-A9AA325C019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36100" y="2000250"/>
            <a:ext cx="8102600" cy="5400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97480" y="7700586"/>
            <a:ext cx="21579840" cy="63011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5199640"/>
            <a:ext cx="11689080" cy="802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280368" y="15199640"/>
            <a:ext cx="11689080" cy="802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9490-AAEE-BD4C-B93A-66006361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1pPr>
    <a:lvl2pPr marL="326454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2pPr>
    <a:lvl3pPr marL="652907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3pPr>
    <a:lvl4pPr marL="979362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4pPr>
    <a:lvl5pPr marL="1305816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5pPr>
    <a:lvl6pPr marL="1632269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8723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176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1631" algn="l" defTabSz="652907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E63A4AB-3662-9B4F-83FE-1F7610EEC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9307" y="6096000"/>
            <a:ext cx="9132094" cy="14224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A1D48423-E483-E54A-9444-B647F7BC6B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87200" y="6096000"/>
            <a:ext cx="9144000" cy="14224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64CD7E5E-8520-554F-91D5-A6FC037872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0" y="6096000"/>
            <a:ext cx="9144000" cy="14224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FC248488-53C9-2C4F-A609-F86A93FD2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400" y="3962400"/>
            <a:ext cx="28803600" cy="116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133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Name, Department and Institution here. Arial italic 32 point, White</a:t>
            </a:r>
            <a:br>
              <a:rPr lang="en-US" dirty="0"/>
            </a:br>
            <a:r>
              <a:rPr lang="en-US" dirty="0"/>
              <a:t>Name, Department and Institution here. Arial italic 32 point, White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4A76CCDF-6AB0-0F41-9390-86A0C1234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304800"/>
            <a:ext cx="230886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style, Arial Bold 90pt, white, </a:t>
            </a:r>
            <a:br>
              <a:rPr lang="en-US" dirty="0"/>
            </a:br>
            <a:r>
              <a:rPr lang="en-US" dirty="0"/>
              <a:t>max of two lines 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190A28-A03A-6041-BCE0-2632F8442C4B}"/>
              </a:ext>
            </a:extLst>
          </p:cNvPr>
          <p:cNvSpPr/>
          <p:nvPr userDrawn="1"/>
        </p:nvSpPr>
        <p:spPr>
          <a:xfrm>
            <a:off x="328612" y="20878800"/>
            <a:ext cx="32246888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ACF80-3417-F54A-856C-DE2FD0D0CD9A}"/>
              </a:ext>
            </a:extLst>
          </p:cNvPr>
          <p:cNvSpPr/>
          <p:nvPr userDrawn="1"/>
        </p:nvSpPr>
        <p:spPr>
          <a:xfrm>
            <a:off x="342900" y="304800"/>
            <a:ext cx="32232600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3CB0D2-33AD-2941-A074-01D10003B06B}"/>
              </a:ext>
            </a:extLst>
          </p:cNvPr>
          <p:cNvSpPr/>
          <p:nvPr userDrawn="1"/>
        </p:nvSpPr>
        <p:spPr>
          <a:xfrm>
            <a:off x="342900" y="3962400"/>
            <a:ext cx="32232600" cy="1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4FEC6E-F51F-3840-9EB4-48D1844499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3" y="1066801"/>
            <a:ext cx="4057649" cy="1806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8CABB-EF40-2648-93CA-F91213E2A2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28708350" y="304800"/>
            <a:ext cx="4438650" cy="4343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83E6E8-895B-EA4E-BB6B-3083CFB33D8E}"/>
              </a:ext>
            </a:extLst>
          </p:cNvPr>
          <p:cNvSpPr txBox="1"/>
          <p:nvPr userDrawn="1"/>
        </p:nvSpPr>
        <p:spPr>
          <a:xfrm>
            <a:off x="8565356" y="21016478"/>
            <a:ext cx="157734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672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 Forest University School of Medicine is the academic core of Atrium Health.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3344357" rtl="0" eaLnBrk="1" latinLnBrk="0" hangingPunct="1">
        <a:spcBef>
          <a:spcPct val="0"/>
        </a:spcBef>
        <a:buNone/>
        <a:defRPr sz="3600" b="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334435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933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052" indent="0" algn="l" defTabSz="3344357" rtl="0" eaLnBrk="1" latinLnBrk="0" hangingPunct="1">
        <a:spcBef>
          <a:spcPct val="20000"/>
        </a:spcBef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2" indent="0" algn="l" defTabSz="3344357" rtl="0" eaLnBrk="1" latinLnBrk="0" hangingPunct="1">
        <a:spcBef>
          <a:spcPct val="20000"/>
        </a:spcBef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2" indent="0" algn="l" defTabSz="3344357" rtl="0" eaLnBrk="1" latinLnBrk="0" hangingPunct="1">
        <a:spcBef>
          <a:spcPct val="20000"/>
        </a:spcBef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2" indent="0" algn="l" defTabSz="3344357" rtl="0" eaLnBrk="1" latinLnBrk="0" hangingPunct="1">
        <a:spcBef>
          <a:spcPct val="20000"/>
        </a:spcBef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196980" indent="-836089" algn="l" defTabSz="3344357" rtl="0" eaLnBrk="1" latinLnBrk="0" hangingPunct="1">
        <a:spcBef>
          <a:spcPct val="20000"/>
        </a:spcBef>
        <a:buFont typeface="Arial" pitchFamily="34" charset="0"/>
        <a:buChar char="•"/>
        <a:defRPr sz="7334" kern="1200">
          <a:solidFill>
            <a:schemeClr val="tx1"/>
          </a:solidFill>
          <a:latin typeface="+mn-lt"/>
          <a:ea typeface="+mn-ea"/>
          <a:cs typeface="+mn-cs"/>
        </a:defRPr>
      </a:lvl6pPr>
      <a:lvl7pPr marL="10869157" indent="-836089" algn="l" defTabSz="3344357" rtl="0" eaLnBrk="1" latinLnBrk="0" hangingPunct="1">
        <a:spcBef>
          <a:spcPct val="20000"/>
        </a:spcBef>
        <a:buFont typeface="Arial" pitchFamily="34" charset="0"/>
        <a:buChar char="•"/>
        <a:defRPr sz="7334" kern="1200">
          <a:solidFill>
            <a:schemeClr val="tx1"/>
          </a:solidFill>
          <a:latin typeface="+mn-lt"/>
          <a:ea typeface="+mn-ea"/>
          <a:cs typeface="+mn-cs"/>
        </a:defRPr>
      </a:lvl7pPr>
      <a:lvl8pPr marL="12541335" indent="-836089" algn="l" defTabSz="3344357" rtl="0" eaLnBrk="1" latinLnBrk="0" hangingPunct="1">
        <a:spcBef>
          <a:spcPct val="20000"/>
        </a:spcBef>
        <a:buFont typeface="Arial" pitchFamily="34" charset="0"/>
        <a:buChar char="•"/>
        <a:defRPr sz="7334" kern="1200">
          <a:solidFill>
            <a:schemeClr val="tx1"/>
          </a:solidFill>
          <a:latin typeface="+mn-lt"/>
          <a:ea typeface="+mn-ea"/>
          <a:cs typeface="+mn-cs"/>
        </a:defRPr>
      </a:lvl8pPr>
      <a:lvl9pPr marL="14213514" indent="-836089" algn="l" defTabSz="3344357" rtl="0" eaLnBrk="1" latinLnBrk="0" hangingPunct="1">
        <a:spcBef>
          <a:spcPct val="20000"/>
        </a:spcBef>
        <a:buFont typeface="Arial" pitchFamily="34" charset="0"/>
        <a:buChar char="•"/>
        <a:defRPr sz="7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1pPr>
      <a:lvl2pPr marL="1672178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2pPr>
      <a:lvl3pPr marL="3344357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3pPr>
      <a:lvl4pPr marL="5016534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4pPr>
      <a:lvl5pPr marL="6688712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5pPr>
      <a:lvl6pPr marL="8360891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6pPr>
      <a:lvl7pPr marL="10033069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7pPr>
      <a:lvl8pPr marL="11705247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8pPr>
      <a:lvl9pPr marL="13377424" algn="l" defTabSz="3344357" rtl="0" eaLnBrk="1" latinLnBrk="0" hangingPunct="1">
        <a:defRPr sz="6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" userDrawn="1">
          <p15:clr>
            <a:srgbClr val="F26B43"/>
          </p15:clr>
        </p15:guide>
        <p15:guide id="2" orient="horz" pos="192" userDrawn="1">
          <p15:clr>
            <a:srgbClr val="F26B43"/>
          </p15:clr>
        </p15:guide>
        <p15:guide id="3" pos="20520" userDrawn="1">
          <p15:clr>
            <a:srgbClr val="F26B43"/>
          </p15:clr>
        </p15:guide>
        <p15:guide id="4" orient="horz" pos="13632" userDrawn="1">
          <p15:clr>
            <a:srgbClr val="F26B43"/>
          </p15:clr>
        </p15:guide>
        <p15:guide id="7" pos="1296" userDrawn="1">
          <p15:clr>
            <a:srgbClr val="F26B43"/>
          </p15:clr>
        </p15:guide>
        <p15:guide id="14" pos="19440" userDrawn="1">
          <p15:clr>
            <a:srgbClr val="F26B43"/>
          </p15:clr>
        </p15:guide>
        <p15:guide id="15" pos="7056" userDrawn="1">
          <p15:clr>
            <a:srgbClr val="F26B43"/>
          </p15:clr>
        </p15:guide>
        <p15:guide id="16" pos="7488" userDrawn="1">
          <p15:clr>
            <a:srgbClr val="F26B43"/>
          </p15:clr>
        </p15:guide>
        <p15:guide id="17" pos="13248" userDrawn="1">
          <p15:clr>
            <a:srgbClr val="F26B43"/>
          </p15:clr>
        </p15:guide>
        <p15:guide id="18" pos="13680" userDrawn="1">
          <p15:clr>
            <a:srgbClr val="F26B43"/>
          </p15:clr>
        </p15:guide>
        <p15:guide id="19" orient="horz" pos="3840" userDrawn="1">
          <p15:clr>
            <a:srgbClr val="F26B43"/>
          </p15:clr>
        </p15:guide>
        <p15:guide id="20" orient="horz" pos="128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7BCA0-F00B-B14B-A88C-DC195F516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57400" y="5562600"/>
            <a:ext cx="9132094" cy="14757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457200" indent="-4572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cs typeface="Arial" pitchFamily="34" charset="0"/>
              </a:rPr>
              <a:t>Capnocytophaga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canimorsus</a:t>
            </a:r>
            <a:r>
              <a:rPr lang="en-US" dirty="0">
                <a:cs typeface="Arial" pitchFamily="34" charset="0"/>
              </a:rPr>
              <a:t> (C. </a:t>
            </a:r>
            <a:r>
              <a:rPr lang="en-US" dirty="0" err="1">
                <a:cs typeface="Arial" pitchFamily="34" charset="0"/>
              </a:rPr>
              <a:t>canimorsus</a:t>
            </a:r>
            <a:r>
              <a:rPr lang="en-US" dirty="0">
                <a:cs typeface="Arial" pitchFamily="34" charset="0"/>
              </a:rPr>
              <a:t>) is a gram-negative bacterium that is a part of the commensal oral flora of dogs and cats. </a:t>
            </a:r>
          </a:p>
          <a:p>
            <a:pPr marL="457200" indent="-4572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It is recognized as an etiological factor of wound infections in humans leading to multiple complications including septic shock after exposure to a dog bite. </a:t>
            </a:r>
          </a:p>
          <a:p>
            <a:pPr marL="457200" indent="-4572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Risk factors for C. </a:t>
            </a:r>
            <a:r>
              <a:rPr lang="en-US" dirty="0" err="1">
                <a:cs typeface="Arial" pitchFamily="34" charset="0"/>
              </a:rPr>
              <a:t>canimorsus</a:t>
            </a:r>
            <a:r>
              <a:rPr lang="en-US" dirty="0">
                <a:cs typeface="Arial" pitchFamily="34" charset="0"/>
              </a:rPr>
              <a:t> infection include asplenia, immunosuppression, cirrhosis, and alcohol use disorder. </a:t>
            </a:r>
          </a:p>
          <a:p>
            <a:pPr>
              <a:spcBef>
                <a:spcPts val="576"/>
              </a:spcBef>
            </a:pPr>
            <a:endParaRPr lang="en-US" sz="1200" dirty="0"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Methods</a:t>
            </a:r>
          </a:p>
          <a:p>
            <a:pPr marL="457200" indent="-4572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Records of the inpatient dermatology service in a single-center hospital in North Carolina from 2018-2022 were reviewed.</a:t>
            </a:r>
          </a:p>
          <a:p>
            <a:pPr marL="457200" indent="-4572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Three cases of C. </a:t>
            </a:r>
            <a:r>
              <a:rPr lang="en-US" dirty="0" err="1">
                <a:cs typeface="Arial" pitchFamily="34" charset="0"/>
              </a:rPr>
              <a:t>canimorsus</a:t>
            </a:r>
            <a:r>
              <a:rPr lang="en-US" dirty="0">
                <a:cs typeface="Arial" pitchFamily="34" charset="0"/>
              </a:rPr>
              <a:t> infection were identified. </a:t>
            </a:r>
          </a:p>
          <a:p>
            <a:pPr marL="457200" indent="-457200" algn="just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Patient characteristics and clinical presentations were analyzed. </a:t>
            </a:r>
          </a:p>
          <a:p>
            <a:pPr marL="457200" indent="-457200">
              <a:spcBef>
                <a:spcPts val="576"/>
              </a:spcBef>
              <a:buFont typeface="Arial" panose="020B0604020202020204" pitchFamily="34" charset="0"/>
              <a:buChar char="•"/>
            </a:pPr>
            <a:endParaRPr lang="en-US" sz="1200" dirty="0">
              <a:cs typeface="Arial" pitchFamily="34" charset="0"/>
            </a:endParaRPr>
          </a:p>
          <a:p>
            <a:r>
              <a:rPr lang="en-US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Results 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Three cases of C. </a:t>
            </a:r>
            <a:r>
              <a:rPr lang="en-US" dirty="0" err="1">
                <a:cs typeface="Arial" pitchFamily="34" charset="0"/>
              </a:rPr>
              <a:t>canimorsus</a:t>
            </a:r>
            <a:r>
              <a:rPr lang="en-US" dirty="0">
                <a:cs typeface="Arial" pitchFamily="34" charset="0"/>
              </a:rPr>
              <a:t> infection presenting with rapid evolution of sepsis accompanied by fevers, hypotension, altered mental status, and disseminated purpuric lesions were identified.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Patients’ ages varied from 56 to 74.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Two patients had a recent dog bite while one patient had a catch scratch exposure.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Other risk factors included history of splenectomy (n=2), liver cirrhosis (n=1), and alcohol use disorder (n=1).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Skin biopsies in all three cases revealed occlusive vasculopathy with a negative direct immunofluorescence.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On laboratory evaluation, patients had disseminated intravascular coagulation (3), elevated lactate (3), acute kidney injury (3), and transaminitis (2).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Diagnosis was established via blood cultures, which isolated C. </a:t>
            </a:r>
            <a:r>
              <a:rPr lang="en-US" dirty="0" err="1">
                <a:cs typeface="Arial" pitchFamily="34" charset="0"/>
              </a:rPr>
              <a:t>canimorsus</a:t>
            </a:r>
            <a:r>
              <a:rPr lang="en-US" dirty="0">
                <a:cs typeface="Arial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All three patients improved after treatment with appropriate antibiotics. </a:t>
            </a:r>
          </a:p>
          <a:p>
            <a:pPr marL="457200" indent="-457200">
              <a:spcBef>
                <a:spcPts val="576"/>
              </a:spcBef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marL="457200" indent="-457200">
              <a:spcBef>
                <a:spcPts val="576"/>
              </a:spcBef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BCE88-E7DC-D846-B2C8-6E0E09040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87200" y="5562600"/>
            <a:ext cx="9144000" cy="14757400"/>
          </a:xfrm>
        </p:spPr>
        <p:txBody>
          <a:bodyPr/>
          <a:lstStyle/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algn="ctr"/>
            <a:r>
              <a:rPr lang="en-US" b="1" dirty="0"/>
              <a:t>Figure 1</a:t>
            </a:r>
            <a:r>
              <a:rPr lang="en-US" dirty="0"/>
              <a:t>. Site of dog bite on Patient A’s right hand.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Figure 2</a:t>
            </a:r>
            <a:r>
              <a:rPr lang="en-US" dirty="0"/>
              <a:t>. Disseminated purpuric lesions on Patient A’s left upper extremity.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Figure 3</a:t>
            </a:r>
            <a:r>
              <a:rPr lang="en-US" dirty="0"/>
              <a:t>. Disseminated purpuric lesions on Patient A’s left upper and lower extremities.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BE36E-F342-3849-994B-B47EEE8598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17000" y="5562600"/>
            <a:ext cx="9144000" cy="14757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342900" marR="0" indent="-342900" algn="just" rtl="0"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Capnocytophaga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species is not routinely screened in the United States. </a:t>
            </a:r>
          </a:p>
          <a:p>
            <a:pPr marL="342900" marR="0" indent="-342900" algn="just" rtl="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Maintaining a high index of suspicion in patients with risk factors, sepsis of unknown etiology, and purpuric skin eruption may help with earlier diagnosis and appropriate treatment. </a:t>
            </a:r>
          </a:p>
          <a:p>
            <a:pPr marL="342900" marR="0" indent="-342900" algn="just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Fatal progression of C.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canimorsus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infection may be avoided with prompt antibiotic therapy, particularly, in patients with coexisting risk factors.</a:t>
            </a: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457200" marR="0" indent="-457200" algn="just" rtl="0">
              <a:buFont typeface="+mj-lt"/>
              <a:buAutoNum type="arabicPeriod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Butler T.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Capnocytophaga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canimorsus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: an emerging cause of sepsis, meningitis, and post-splenectomy infection after dog bites.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Eur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J Clin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Microbiol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Infect Dis. 2015;34(7):1271-1280. doi:10.1007/s10096-015-2360-7</a:t>
            </a:r>
          </a:p>
          <a:p>
            <a:pPr marL="457200" marR="0" indent="-457200" algn="just" rtl="0">
              <a:buFont typeface="+mj-lt"/>
              <a:buAutoNum type="arabicPeriod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Goldberg, M.B. (2021) </a:t>
            </a:r>
            <a:r>
              <a:rPr lang="en-US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Capnocytophaga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UpToDate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Available at: https://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www.uptodate.com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/contents/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capnocytophaga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Accessed: 01 September 2023. </a:t>
            </a:r>
          </a:p>
          <a:p>
            <a:pPr marL="457200" marR="0" indent="-457200" algn="just" rtl="0">
              <a:buFont typeface="+mj-lt"/>
              <a:buAutoNum type="arabicPeriod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Hannon DM, Harkin E, Donnachie K,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Sibartie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S, Doyle M, Chan G. A case of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Capnocytophaga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canimorsus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meningitis and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bacteraemia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Ir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J Med Sci. 2020;189(1):251-252. doi:10.1007/s11845-019-02045-0</a:t>
            </a:r>
          </a:p>
          <a:p>
            <a:pPr marL="457200" marR="0" indent="-457200" algn="just" rtl="0">
              <a:buFont typeface="+mj-lt"/>
              <a:buAutoNum type="arabicPeriod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Ma A, Goetz MB.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Capnocytophaga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canimorsus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sepsis with associated thrombotic thrombocytopenic purpura. Am J Med Sci. 2013;345(1):78-80. doi:10.1097/MAJ.0b013e318262db1a</a:t>
            </a:r>
          </a:p>
          <a:p>
            <a:pPr marL="457200" marR="0" indent="-457200" algn="just" rtl="0">
              <a:buFont typeface="+mj-lt"/>
              <a:buAutoNum type="arabicPeriod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van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Samkar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A, Brouwer MC,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Schultsz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C, van der Ende A, van de Beek D.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Capnocytophaga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canimorsus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Meningitis: Three Cases and a Review of the Literature. Zoonoses Public Health. 2016;63(6):442-448. doi:10.1111/zph.12248</a:t>
            </a:r>
          </a:p>
          <a:p>
            <a:pPr marL="457200" marR="0" indent="-457200" algn="just" rtl="0">
              <a:buFont typeface="+mj-lt"/>
              <a:buAutoNum type="arabicPeriod"/>
            </a:pP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Vignon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G,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Combeau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P, Violette J, et al. A fatal septic shock due to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Capnocytophaga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canimorsus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and review of literature. Rev Med Interne. 2018;39(10):820-823. doi:10.1016/j.revmed.2018.03.384</a:t>
            </a:r>
          </a:p>
          <a:p>
            <a:pPr marL="457200" marR="0" indent="-457200" algn="just" rtl="0">
              <a:buFont typeface="+mj-lt"/>
              <a:buAutoNum type="arabicPeriod"/>
            </a:pP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Zajkowska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J,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Król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M,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Falkowski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D, Syed N,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Kamieńska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A.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Capnocytophaga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canimorsus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– an underestimated danger after dog or cat bite – review of literature.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Przegl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Epidemiol. 2016;70(2):289-295.</a:t>
            </a:r>
          </a:p>
          <a:p>
            <a:pPr marL="342900" marR="0" indent="-342900" algn="l" rtl="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Acknowledgements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We’d like to thank Atrium Health Wake Forest Baptist for their support. </a:t>
            </a:r>
          </a:p>
          <a:p>
            <a:pPr marL="457200" indent="-457200">
              <a:lnSpc>
                <a:spcPct val="11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7590E3-596D-9B44-AC40-36E7F17F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60800"/>
            <a:ext cx="30708600" cy="1168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100" dirty="0"/>
              <a:t>Shirley P. Parraga, BS</a:t>
            </a:r>
            <a:r>
              <a:rPr lang="en-US" sz="3100" baseline="30000" dirty="0"/>
              <a:t>1</a:t>
            </a:r>
            <a:r>
              <a:rPr lang="en-US" sz="3100" dirty="0"/>
              <a:t>, Wasim A. Haidari, MD</a:t>
            </a:r>
            <a:r>
              <a:rPr lang="en-US" sz="3100" baseline="30000" dirty="0"/>
              <a:t>1</a:t>
            </a:r>
            <a:r>
              <a:rPr lang="en-US" sz="3100" dirty="0"/>
              <a:t>, Christine S. </a:t>
            </a:r>
            <a:r>
              <a:rPr lang="en-US" sz="3100" dirty="0" err="1"/>
              <a:t>Ahn</a:t>
            </a:r>
            <a:r>
              <a:rPr lang="en-US" sz="3100" dirty="0"/>
              <a:t>, MD</a:t>
            </a:r>
            <a:r>
              <a:rPr lang="en-US" sz="3100" baseline="30000" dirty="0"/>
              <a:t>1</a:t>
            </a:r>
            <a:r>
              <a:rPr lang="en-US" sz="3100" dirty="0"/>
              <a:t>, Steven R. Feldman, MD, PhD</a:t>
            </a:r>
            <a:r>
              <a:rPr lang="en-US" sz="3100" baseline="30000" dirty="0"/>
              <a:t>1, 2, 3,</a:t>
            </a:r>
            <a:r>
              <a:rPr lang="en-US" sz="4000" dirty="0"/>
              <a:t>, </a:t>
            </a:r>
            <a:r>
              <a:rPr lang="en-US" sz="3100" dirty="0"/>
              <a:t>Lindsay C. </a:t>
            </a:r>
            <a:r>
              <a:rPr lang="en-US" sz="3100" dirty="0" err="1"/>
              <a:t>Strowd</a:t>
            </a:r>
            <a:r>
              <a:rPr lang="en-US" sz="3100" dirty="0"/>
              <a:t> </a:t>
            </a:r>
            <a:r>
              <a:rPr lang="en-US" sz="3100" baseline="30000" dirty="0"/>
              <a:t>1 </a:t>
            </a:r>
            <a:br>
              <a:rPr lang="en-US" sz="2800" baseline="30000" dirty="0"/>
            </a:br>
            <a:r>
              <a:rPr lang="en-US" sz="2700" baseline="30000" dirty="0"/>
              <a:t>1</a:t>
            </a:r>
            <a:r>
              <a:rPr lang="en-US" sz="2700" dirty="0"/>
              <a:t> Center for Dermatology Research, Department of Dermatology, Wake Forest University School of Medicine, Winston-Salem, North Carolina</a:t>
            </a:r>
            <a:br>
              <a:rPr lang="en-US" sz="2700" dirty="0"/>
            </a:br>
            <a:r>
              <a:rPr lang="en-US" sz="2700" baseline="30000" dirty="0"/>
              <a:t>2</a:t>
            </a:r>
            <a:r>
              <a:rPr lang="en-US" sz="2700" dirty="0"/>
              <a:t> Department of Pathology, Wake Forest University School of Medicine, Winston-Salem, North Carolina, </a:t>
            </a:r>
            <a:r>
              <a:rPr lang="en-US" sz="2700" baseline="30000" dirty="0"/>
              <a:t>3</a:t>
            </a:r>
            <a:r>
              <a:rPr lang="en-US" sz="2700" dirty="0"/>
              <a:t> Department of Social Sciences &amp; Healthy Policy, Wake Forest University School of Medicine, Winston-Salem, North Carolina</a:t>
            </a:r>
            <a:br>
              <a:rPr lang="en-US" sz="1300" dirty="0"/>
            </a:br>
            <a:br>
              <a:rPr lang="en-US" sz="1300" dirty="0"/>
            </a:br>
            <a:endParaRPr lang="en-US" sz="11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AEEDE6-4E8F-BA44-80B3-A4F68D32D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Capnocytophaga</a:t>
            </a:r>
            <a:r>
              <a:rPr lang="en-US" dirty="0"/>
              <a:t> </a:t>
            </a:r>
            <a:r>
              <a:rPr lang="en-US" dirty="0" err="1"/>
              <a:t>canimorsus</a:t>
            </a:r>
            <a:r>
              <a:rPr lang="en-US" dirty="0"/>
              <a:t>-associated wound complications in humans after dog bites: a case series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C24EB-3A3C-3EC8-7E6D-98A02C754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6329" y="5734068"/>
            <a:ext cx="4325741" cy="421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37086-B7F1-09BB-E64E-124799464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8"/>
          <a:stretch/>
        </p:blipFill>
        <p:spPr>
          <a:xfrm>
            <a:off x="13837726" y="11245859"/>
            <a:ext cx="5166744" cy="3562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2845F6-2EF7-7C22-5E97-B02E8B7BC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4805030" y="15357480"/>
            <a:ext cx="33083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56096"/>
      </p:ext>
    </p:extLst>
  </p:cSld>
  <p:clrMapOvr>
    <a:masterClrMapping/>
  </p:clrMapOvr>
</p:sld>
</file>

<file path=ppt/theme/theme1.xml><?xml version="1.0" encoding="utf-8"?>
<a:theme xmlns:a="http://schemas.openxmlformats.org/drawingml/2006/main" name="wfsom_36x48_horizontal_poster_template">
  <a:themeElements>
    <a:clrScheme name="Fluid Energy Poster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E7E38"/>
      </a:accent1>
      <a:accent2>
        <a:srgbClr val="EC7A08"/>
      </a:accent2>
      <a:accent3>
        <a:srgbClr val="FFDA08"/>
      </a:accent3>
      <a:accent4>
        <a:srgbClr val="8064A2"/>
      </a:accent4>
      <a:accent5>
        <a:srgbClr val="CD202C"/>
      </a:accent5>
      <a:accent6>
        <a:srgbClr val="B6BF00"/>
      </a:accent6>
      <a:hlink>
        <a:srgbClr val="9E7E38"/>
      </a:hlink>
      <a:folHlink>
        <a:srgbClr val="9E7E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8wX36h_3Column_poster_template" id="{66A6A4D2-5D3B-8C47-BBFF-EEDBF7E72907}" vid="{BCE52772-B06C-3A49-9315-7C2D982411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wfsom_36x48_horizontal_poster_template</Template>
  <TotalTime>457</TotalTime>
  <Words>769</Words>
  <Application>Microsoft Office PowerPoint</Application>
  <PresentationFormat>Custom</PresentationFormat>
  <Paragraphs>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wfsom_36x48_horizontal_poster_template</vt:lpstr>
      <vt:lpstr>   Shirley P. Parraga, BS1, Wasim A. Haidari, MD1, Christine S. Ahn, MD1, Steven R. Feldman, MD, PhD1, 2, 3,, Lindsay C. Strowd 1  1 Center for Dermatology Research, Department of Dermatology, Wake Forest University School of Medicine, Winston-Salem, North Carolina 2 Department of Pathology, Wake Forest University School of Medicine, Winston-Salem, North Carolina, 3 Department of Social Sciences &amp; Healthy Policy, Wake Forest University School of Medicine, Winston-Salem, North Carolina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Sanders</dc:creator>
  <cp:lastModifiedBy>Stephanie Flanagan</cp:lastModifiedBy>
  <cp:revision>19</cp:revision>
  <cp:lastPrinted>2011-04-05T15:15:46Z</cp:lastPrinted>
  <dcterms:created xsi:type="dcterms:W3CDTF">2022-02-25T02:46:01Z</dcterms:created>
  <dcterms:modified xsi:type="dcterms:W3CDTF">2024-03-07T22:25:51Z</dcterms:modified>
</cp:coreProperties>
</file>