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6" r:id="rId4"/>
    <p:sldMasterId id="2147483698" r:id="rId5"/>
    <p:sldMasterId id="2147483711" r:id="rId6"/>
  </p:sldMasterIdLst>
  <p:notesMasterIdLst>
    <p:notesMasterId r:id="rId37"/>
  </p:notesMasterIdLst>
  <p:sldIdLst>
    <p:sldId id="267" r:id="rId7"/>
    <p:sldId id="264" r:id="rId8"/>
    <p:sldId id="270" r:id="rId9"/>
    <p:sldId id="259" r:id="rId10"/>
    <p:sldId id="260" r:id="rId11"/>
    <p:sldId id="261" r:id="rId12"/>
    <p:sldId id="262" r:id="rId13"/>
    <p:sldId id="294" r:id="rId14"/>
    <p:sldId id="295" r:id="rId15"/>
    <p:sldId id="298" r:id="rId16"/>
    <p:sldId id="297" r:id="rId17"/>
    <p:sldId id="296" r:id="rId18"/>
    <p:sldId id="265" r:id="rId19"/>
    <p:sldId id="287" r:id="rId20"/>
    <p:sldId id="278" r:id="rId21"/>
    <p:sldId id="279" r:id="rId22"/>
    <p:sldId id="281" r:id="rId23"/>
    <p:sldId id="292" r:id="rId24"/>
    <p:sldId id="283" r:id="rId25"/>
    <p:sldId id="285" r:id="rId26"/>
    <p:sldId id="300" r:id="rId27"/>
    <p:sldId id="263" r:id="rId28"/>
    <p:sldId id="290" r:id="rId29"/>
    <p:sldId id="284" r:id="rId30"/>
    <p:sldId id="277" r:id="rId31"/>
    <p:sldId id="286" r:id="rId32"/>
    <p:sldId id="268" r:id="rId33"/>
    <p:sldId id="289" r:id="rId34"/>
    <p:sldId id="269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51" d="100"/>
          <a:sy n="51" d="100"/>
        </p:scale>
        <p:origin x="138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7D81E-FE73-49C5-9BEA-3341B6E785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8947E-9DBF-413B-95B5-7147D6A16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8947E-9DBF-413B-95B5-7147D6A16B2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21655-B2DC-4743-9EE4-CD61DDF335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1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3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34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41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514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8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88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21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90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7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42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273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102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331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613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605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59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435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41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72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95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833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7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10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91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4EB89D-72D8-45BB-A65C-C1FA63375E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947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75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22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438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541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5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7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678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101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547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591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337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692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544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837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078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67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918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460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08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309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797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413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763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848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4EB89D-72D8-45BB-A65C-C1FA63375E1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273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08BCA-EBEE-EC43-81D0-5AC252B92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B2ADC-BB63-524B-97CA-17CE156AF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99C29-8A41-F441-892A-303EAF44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C142-8BCE-DC41-A906-5517EEBF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BBA01-6A58-5741-A9D7-EBDB7061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86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BE12-BB5F-4F43-97B2-0326165C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883DA-32C7-3647-9EB0-80F17B7EA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CE91B-0405-7F48-A3B4-B10472EA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0AECD-9EC0-BA4C-8ED4-BAA1A06D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261A2-70A1-BD48-87BC-E2007F29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5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20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2CD3-8B30-4B47-B58E-D43A9712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CA138-82ED-1C45-9F55-D5AF69594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88AC5-0448-5544-8520-6BFFB7AD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0BF90-9BD7-6B45-A6BF-59A2C348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7E325-CA6A-984D-B10C-D5A27CF0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2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7C54-F2C8-9949-ADF7-F8B425E5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37C2A-8D4B-C243-8E41-75A8353FD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C5EF2-E99D-A04B-905A-AC39E2A39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F105E-18F7-3544-A02A-5BBACBAF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109F4-8466-F24E-91FB-D03CB53F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3F337-D5F9-7046-9F9B-9C06DE26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7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112D-F632-E749-867D-BC91708E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62A34-2646-924D-83FA-43EC841DC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C2F9C-9718-2B4E-8320-2ED271C91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F6A7D-B6E1-6D47-9B97-78ADAC601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5799F-E0B8-3C43-B200-1D61F6F72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1DF1D-C7B2-4643-A0B1-74EF450E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2335D-276D-DE49-B262-F6C94323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F14FBD-DFAC-214A-B255-F873B052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4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E1C9-6614-0443-97EB-771B488F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62EA4-CC44-274B-A220-A0A2576BE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8A7A7-090C-8343-961D-CBADFD2E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04B61-8480-8147-9BEF-9EB7FBE2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9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9DB1A-3B2F-824F-A51C-06535007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5DB47-E6A6-E749-A068-4D88E3F4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938DE-30C3-0E43-9716-6237135D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1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BC1A-BF65-1F45-BAED-36C00180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3810-7597-7D47-8A72-4D682FE5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EF1AF-1071-614C-8B61-C8D20536E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11509-2B76-374A-B6F7-49660218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60742-84DC-8C4C-83FF-FFC07F53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2D9D5-24F3-0D4D-AA3E-5B9F993A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8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0939-CAFB-CA48-8F88-4E5B1A0F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605E6-D996-D64F-BFE3-5AD4E48FB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54F10-DE98-1045-A86C-823EC25A5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94510-8C4B-D548-B5CB-538D8DFC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CC3DF-8899-4D41-80DC-5D003E4C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6048F-2601-1846-A824-82EBC3C8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73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3A2A-2E7A-D24C-965B-A6C2B3BE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6138E-8363-C449-BEB0-9C595B44E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9BD4D-BAAD-2145-A242-C37EBC80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484C-B6A8-D142-B34B-42D180A9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78D89-5753-6E48-9357-FEF8C7C5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23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747ED9-7A27-7242-8BC4-7F533A834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03DEE-FB49-CC41-B095-60D5B8C08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03171-D197-D94B-8987-85A9D1C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448DD-32BB-764E-8C3F-659445FD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93403-6F9F-2B43-8969-B9A461FD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8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3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54C2-4FAB-724B-9266-2E9B324EEC00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8AB48-4433-5342-BAE1-DFAE90ABC9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9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14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48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6E49549-379A-42D7-8AB4-362B547220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24FD0C-DC60-487A-AAB6-0BA0B14A62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1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F6328D-EDB6-462D-8559-6514F3EFA2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F90E9A-1909-474F-A599-50D6D6D6850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32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53C71-2BF3-3045-9520-EB86B30E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7B5BB-90F6-A24D-9F0F-EC4F2ED82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3C50A-2D87-0549-8A03-82C5C10BE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97597-9B0A-664D-BC10-0F0C23C1E5DB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E7E12-564A-7944-9EA4-6A3651682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7235C-CA46-EF47-88BA-BB28E2434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ABBC2-E82E-764C-8247-2FB50565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1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BwYfwwqDKAhXJOD4KHXcjBQQQjRwIBw&amp;url=https://www.icts.uiowa.edu/confluence/display/REDCapDocs/REDCap+Images&amp;bvm=bv.111396085,d.cWw&amp;psig=AFQjCNEW_P3JTrZ81U6ZgCxQIcRF9DwuWw&amp;ust=1452559210192791" TargetMode="External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image" Target="../media/image19.jpeg"/><Relationship Id="rId7" Type="http://schemas.openxmlformats.org/officeDocument/2006/relationships/image" Target="../media/image40.jpeg"/><Relationship Id="rId12" Type="http://schemas.openxmlformats.org/officeDocument/2006/relationships/hyperlink" Target="https://www.google.com/url?sa=i&amp;rct=j&amp;q=&amp;esrc=s&amp;source=images&amp;cd=&amp;cad=rja&amp;uact=8&amp;ved=0ahUKEwj2tqa2w6DKAhXGVD4KHVPUDwUQjRwIBw&amp;url=https://www.broadinstitute.org/news-and-publications/journalists/logos-graphics&amp;bvm=bv.111396085,d.cWw&amp;psig=AFQjCNE55-B8770REFrvW2LHhDdl36Re1w&amp;ust=1452559357451333" TargetMode="External"/><Relationship Id="rId17" Type="http://schemas.openxmlformats.org/officeDocument/2006/relationships/hyperlink" Target="https://www.google.com/url?sa=i&amp;rct=j&amp;q=&amp;esrc=s&amp;source=images&amp;cd=&amp;cad=rja&amp;uact=8&amp;ved=0ahUKEwjKuP3dw6DKAhXBbD4KHRhOARAQjRwIBw&amp;url=https://catalyst.harvard.edu/services/shrine/&amp;bvm=bv.111396085,d.cWw&amp;psig=AFQjCNFPXk_vbT18Y9SMYdwPuymQaOo1QQ&amp;ust=1452559440239843" TargetMode="External"/><Relationship Id="rId2" Type="http://schemas.openxmlformats.org/officeDocument/2006/relationships/hyperlink" Target="http://www.google.com/imgres?imgurl=http://burnslab.org/HMS%20logo.jpg&amp;imgrefurl=http://burnslab.org/index.html&amp;usg=__C5TKcoRKE8t-CU59Hx0wbsCbuLM=&amp;h=550&amp;w=550&amp;sz=67&amp;hl=en&amp;start=2&amp;zoom=1&amp;tbnid=YiXn-o-afEd3AM:&amp;tbnh=133&amp;tbnw=133&amp;ei=8gZMTd6UIoOB8gaU-rGvDg&amp;prev=/images?q=harvard+medical+school+logo&amp;um=1&amp;hl=en&amp;tbs=isch:1&amp;um=1&amp;itbs=1" TargetMode="External"/><Relationship Id="rId16" Type="http://schemas.openxmlformats.org/officeDocument/2006/relationships/image" Target="../media/image20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g2PDhwqDKAhUFMz4KHSWgBNoQjRwIBw&amp;url=http://symplectic.co.uk/products/elements/integrations/&amp;psig=AFQjCNG43THyj69UHNZX4YlbzpGzu-v8lw&amp;ust=1452559178888298" TargetMode="External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5" Type="http://schemas.openxmlformats.org/officeDocument/2006/relationships/image" Target="../media/image44.jpeg"/><Relationship Id="rId10" Type="http://schemas.openxmlformats.org/officeDocument/2006/relationships/hyperlink" Target="http://www.google.com/url?sa=i&amp;rct=j&amp;q=&amp;esrc=s&amp;source=images&amp;cd=&amp;cad=rja&amp;uact=8&amp;ved=0ahUKEwiRlv2lw6DKAhVGcD4KHUJGDQoQjRwIBw&amp;url=http://disruptingmedicine.org/idea-labs/&amp;bvm=bv.111396085,d.cWw&amp;psig=AFQjCNHgMRdUFRHyPEADMBmUwAi4jVaLHQ&amp;ust=1452559315598349" TargetMode="External"/><Relationship Id="rId19" Type="http://schemas.openxmlformats.org/officeDocument/2006/relationships/image" Target="../media/image46.gif"/><Relationship Id="rId4" Type="http://schemas.openxmlformats.org/officeDocument/2006/relationships/hyperlink" Target="http://www.google.com/url?sa=i&amp;rct=j&amp;q=&amp;esrc=s&amp;source=images&amp;cd=&amp;cad=rja&amp;uact=8&amp;ved=0ahUKEwipzpjXwqDKAhVBdj4KHesyBAcQjRwIBw&amp;url=http://www.mghlcs.org/projects/crp/&amp;psig=AFQjCNEHHx6CVzdX5bVa_Ec6XjHkMBWUmQ&amp;ust=1452559157477429" TargetMode="External"/><Relationship Id="rId9" Type="http://schemas.openxmlformats.org/officeDocument/2006/relationships/image" Target="../media/image41.png"/><Relationship Id="rId14" Type="http://schemas.openxmlformats.org/officeDocument/2006/relationships/hyperlink" Target="http://www.google.com/url?sa=i&amp;rct=j&amp;q=&amp;esrc=s&amp;source=images&amp;cd=&amp;cad=rja&amp;uact=8&amp;ved=0ahUKEwi0_9TBw6DKAhVMNT4KHXmzAwgQjRwIBw&amp;url=http://archive.sph.harvard.edu/research/pqg-conference-2009/&amp;psig=AFQjCNE9HIF6RONV4EtP4CcjyFskAfgyXg&amp;ust=1452559381832515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9.jpeg"/><Relationship Id="rId7" Type="http://schemas.openxmlformats.org/officeDocument/2006/relationships/image" Target="../media/image51.png"/><Relationship Id="rId2" Type="http://schemas.openxmlformats.org/officeDocument/2006/relationships/hyperlink" Target="http://www.google.com/imgres?imgurl=http://burnslab.org/HMS%20logo.jpg&amp;imgrefurl=http://burnslab.org/index.html&amp;usg=__C5TKcoRKE8t-CU59Hx0wbsCbuLM=&amp;h=550&amp;w=550&amp;sz=67&amp;hl=en&amp;start=2&amp;zoom=1&amp;tbnid=YiXn-o-afEd3AM:&amp;tbnh=133&amp;tbnw=133&amp;ei=8gZMTd6UIoOB8gaU-rGvDg&amp;prev=/images?q=harvard+medical+school+logo&amp;um=1&amp;hl=en&amp;tbs=isch:1&amp;um=1&amp;itb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burnslab.org/HMS%20logo.jpg&amp;imgrefurl=http://burnslab.org/index.html&amp;usg=__C5TKcoRKE8t-CU59Hx0wbsCbuLM=&amp;h=550&amp;w=550&amp;sz=67&amp;hl=en&amp;start=2&amp;zoom=1&amp;tbnid=YiXn-o-afEd3AM:&amp;tbnh=133&amp;tbnw=133&amp;ei=8gZMTd6UIoOB8gaU-rGvDg&amp;prev=/images?q=harvard+medical+school+logo&amp;um=1&amp;hl=en&amp;tbs=isch:1&amp;um=1&amp;itbs=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9F7508-5445-2C4A-B522-892667C0E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29"/>
          <a:stretch/>
        </p:blipFill>
        <p:spPr>
          <a:xfrm>
            <a:off x="4855023" y="584908"/>
            <a:ext cx="4288977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6262035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5AC15D9-F973-B149-A3ED-CD2731459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60" y="4155544"/>
            <a:ext cx="4424540" cy="1845863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sz="7200" b="1" dirty="0">
                <a:solidFill>
                  <a:srgbClr val="FFFFFF"/>
                </a:solidFill>
                <a:sym typeface="Helvetica" charset="0"/>
              </a:rPr>
              <a:t>Joseph F. Merola, MD, </a:t>
            </a:r>
            <a:r>
              <a:rPr lang="en-US" sz="7200" b="1" dirty="0" err="1">
                <a:solidFill>
                  <a:srgbClr val="FFFFFF"/>
                </a:solidFill>
                <a:sym typeface="Helvetica" charset="0"/>
              </a:rPr>
              <a:t>MMSc</a:t>
            </a:r>
            <a:endParaRPr lang="en-US" sz="7200" b="1" dirty="0">
              <a:solidFill>
                <a:srgbClr val="FFFFFF"/>
              </a:solidFill>
              <a:sym typeface="Helvetica" charset="0"/>
            </a:endParaRP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sz="4400" dirty="0">
                <a:solidFill>
                  <a:srgbClr val="FFFFFF"/>
                </a:solidFill>
                <a:sym typeface="Helvetica" charset="0"/>
              </a:rPr>
              <a:t>Associate Professor, Harvard Medical School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sz="4400" dirty="0">
                <a:solidFill>
                  <a:srgbClr val="FFFFFF"/>
                </a:solidFill>
                <a:sym typeface="Helvetica" charset="0"/>
              </a:rPr>
              <a:t>Associate Program Director, Combined Internal Medicine-Dermatology Residency Program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endParaRPr lang="en-US" sz="4400" dirty="0">
              <a:solidFill>
                <a:srgbClr val="FFFFFF"/>
              </a:solidFill>
              <a:sym typeface="Helvetica" charset="0"/>
            </a:endParaRP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sz="4400" dirty="0">
                <a:solidFill>
                  <a:srgbClr val="FFFFFF"/>
                </a:solidFill>
                <a:sym typeface="Helvetica" charset="0"/>
              </a:rPr>
              <a:t>Vice Chair, Clinical Trials and Innovation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altLang="ja-JP" sz="4400" dirty="0">
                <a:solidFill>
                  <a:srgbClr val="FFFFFF"/>
                </a:solidFill>
                <a:sym typeface="Helvetica" charset="0"/>
              </a:rPr>
              <a:t>Director of Clinical Trials, Clinical Unit for Research Innovation and Trials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altLang="ja-JP" sz="4400" dirty="0">
                <a:solidFill>
                  <a:srgbClr val="FFFFFF"/>
                </a:solidFill>
                <a:sym typeface="Helvetica" charset="0"/>
              </a:rPr>
              <a:t>Director, Center for Skin and Related Musculoskeletal Diseases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endParaRPr lang="en-US" altLang="ja-JP" sz="4400" dirty="0">
              <a:solidFill>
                <a:srgbClr val="FFFFFF"/>
              </a:solidFill>
              <a:sym typeface="Helvetica" charset="0"/>
            </a:endParaRP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altLang="ja-JP" sz="4400" dirty="0">
                <a:solidFill>
                  <a:srgbClr val="FFFFFF"/>
                </a:solidFill>
                <a:sym typeface="Helvetica" charset="0"/>
              </a:rPr>
              <a:t>Department of Dermatology and Department of Medicine, Division of Rheumatology</a:t>
            </a:r>
          </a:p>
          <a:p>
            <a:pPr algn="l" defTabSz="914400">
              <a:lnSpc>
                <a:spcPct val="90000"/>
              </a:lnSpc>
              <a:spcBef>
                <a:spcPts val="275"/>
              </a:spcBef>
            </a:pPr>
            <a:r>
              <a:rPr lang="en-US" sz="4400" b="1" dirty="0">
                <a:solidFill>
                  <a:srgbClr val="FFFFFF"/>
                </a:solidFill>
                <a:sym typeface="Helvetica" charset="0"/>
              </a:rPr>
              <a:t>Brigham and Women’s Hospital</a:t>
            </a:r>
          </a:p>
          <a:p>
            <a:pPr indent="-228600" algn="l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6258" y="1104468"/>
            <a:ext cx="4297254" cy="2235277"/>
          </a:xfrm>
        </p:spPr>
        <p:txBody>
          <a:bodyPr vert="horz" lIns="91440" tIns="45720" rIns="91440" bIns="45720" rtlCol="0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400" b="1" dirty="0">
                <a:solidFill>
                  <a:srgbClr val="FFFFFF"/>
                </a:solidFill>
              </a:rPr>
              <a:t>Combined 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b="1" dirty="0">
                <a:solidFill>
                  <a:srgbClr val="FFFFFF"/>
                </a:solidFill>
              </a:rPr>
              <a:t>Internal Medicine-Dermatology 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b="1" dirty="0">
                <a:solidFill>
                  <a:srgbClr val="FFFFFF"/>
                </a:solidFill>
              </a:rPr>
              <a:t>Residency Training Program </a:t>
            </a:r>
          </a:p>
        </p:txBody>
      </p:sp>
    </p:spTree>
    <p:extLst>
      <p:ext uri="{BB962C8B-B14F-4D97-AF65-F5344CB8AC3E}">
        <p14:creationId xmlns:p14="http://schemas.microsoft.com/office/powerpoint/2010/main" val="23215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05" y="0"/>
            <a:ext cx="8187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5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6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0"/>
            <a:ext cx="789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US" sz="4300"/>
              <a:t>Goals and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522" y="814849"/>
            <a:ext cx="4668251" cy="543153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Acquire knowledge and experience across both medicine and dermatology disciplines:</a:t>
            </a:r>
          </a:p>
          <a:p>
            <a:pPr lvl="1"/>
            <a:r>
              <a:rPr lang="en-US" sz="2000" dirty="0"/>
              <a:t>To care for patients with complex medical and dermatologic illnesses</a:t>
            </a:r>
          </a:p>
          <a:p>
            <a:pPr lvl="2"/>
            <a:r>
              <a:rPr lang="en-US" sz="2000" dirty="0" err="1"/>
              <a:t>Eg</a:t>
            </a:r>
            <a:r>
              <a:rPr lang="en-US" sz="2000" dirty="0"/>
              <a:t>:  autoimmune and blistering disorders, </a:t>
            </a:r>
            <a:r>
              <a:rPr lang="en-US" sz="2000" dirty="0" err="1"/>
              <a:t>vasculitides</a:t>
            </a:r>
            <a:r>
              <a:rPr lang="en-US" sz="2000" dirty="0"/>
              <a:t>, lymphomas, cutaneous malignancies, dermatologic manifestations and implications of systemic diseases</a:t>
            </a:r>
          </a:p>
          <a:p>
            <a:pPr lvl="2"/>
            <a:endParaRPr lang="en-US" sz="2000" dirty="0"/>
          </a:p>
          <a:p>
            <a:r>
              <a:rPr lang="en-US" sz="2000" dirty="0"/>
              <a:t>Clinical fellowship training in a wide variety of internal medicine subspecialties or dermatology fellowship programs</a:t>
            </a:r>
          </a:p>
          <a:p>
            <a:pPr lvl="1"/>
            <a:endParaRPr lang="en-US" sz="2000" dirty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536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31376" y="914400"/>
            <a:ext cx="4824097" cy="4968819"/>
            <a:chOff x="4800600" y="1373922"/>
            <a:chExt cx="3416978" cy="35194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373922"/>
              <a:ext cx="3416978" cy="35194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44945" y="2373868"/>
              <a:ext cx="1726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pPr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b="1">
                  <a:solidFill>
                    <a:prstClr val="black"/>
                  </a:solidFill>
                  <a:latin typeface="Lucida Handwriting" panose="03010101010101010101" pitchFamily="66" charset="0"/>
                </a:rPr>
                <a:t>MED-DERM?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130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Med-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Derm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≠ Medicine + Dermatology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2200" y="548640"/>
            <a:ext cx="5254656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2"/>
                </a:solidFill>
              </a:rPr>
              <a:t>?(Med-</a:t>
            </a:r>
            <a:r>
              <a:rPr lang="en-US" sz="1900" dirty="0" err="1">
                <a:solidFill>
                  <a:schemeClr val="tx2"/>
                </a:solidFill>
              </a:rPr>
              <a:t>Derm</a:t>
            </a:r>
            <a:r>
              <a:rPr lang="en-US" sz="1900" dirty="0">
                <a:solidFill>
                  <a:schemeClr val="tx2"/>
                </a:solidFill>
              </a:rPr>
              <a:t> ≠ CCU + Cosmetic clinic)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Reconciling requirements and ‘complete 	training’ with the focus of med-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derm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education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1900" dirty="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2"/>
                </a:solidFill>
              </a:rPr>
              <a:t>?(Med-</a:t>
            </a:r>
            <a:r>
              <a:rPr lang="en-US" sz="1900" dirty="0" err="1">
                <a:solidFill>
                  <a:schemeClr val="tx2"/>
                </a:solidFill>
              </a:rPr>
              <a:t>Derm</a:t>
            </a:r>
            <a:r>
              <a:rPr lang="en-US" sz="1900" dirty="0">
                <a:solidFill>
                  <a:schemeClr val="tx2"/>
                </a:solidFill>
              </a:rPr>
              <a:t> ≠ complex dermatology)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/>
              <a:t>	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Distinguishing ourselves; value added (?)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1900" dirty="0"/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2"/>
                </a:solidFill>
              </a:rPr>
              <a:t>?(Med-</a:t>
            </a:r>
            <a:r>
              <a:rPr lang="en-US" sz="1900" dirty="0" err="1">
                <a:solidFill>
                  <a:schemeClr val="tx2"/>
                </a:solidFill>
              </a:rPr>
              <a:t>Derm</a:t>
            </a:r>
            <a:r>
              <a:rPr lang="en-US" sz="1900" dirty="0">
                <a:solidFill>
                  <a:schemeClr val="tx2"/>
                </a:solidFill>
              </a:rPr>
              <a:t> ≠ an understood necessity by respective parties)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Establishing our place in the house of 	medicine; still nascent and not a given; 	fragile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147144" y="5921188"/>
            <a:ext cx="89968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= Set of unique skills, focus and challenges in training, education and patient care</a:t>
            </a:r>
          </a:p>
        </p:txBody>
      </p:sp>
    </p:spTree>
    <p:extLst>
      <p:ext uri="{BB962C8B-B14F-4D97-AF65-F5344CB8AC3E}">
        <p14:creationId xmlns:p14="http://schemas.microsoft.com/office/powerpoint/2010/main" val="306731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457200"/>
            <a:ext cx="2971800" cy="2133600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Clinical</a:t>
            </a:r>
          </a:p>
        </p:txBody>
      </p:sp>
      <p:sp>
        <p:nvSpPr>
          <p:cNvPr id="5" name="Oval 4"/>
          <p:cNvSpPr/>
          <p:nvPr/>
        </p:nvSpPr>
        <p:spPr>
          <a:xfrm>
            <a:off x="4724400" y="1371600"/>
            <a:ext cx="28194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Educational</a:t>
            </a:r>
          </a:p>
        </p:txBody>
      </p:sp>
      <p:sp>
        <p:nvSpPr>
          <p:cNvPr id="6" name="Oval 5"/>
          <p:cNvSpPr/>
          <p:nvPr/>
        </p:nvSpPr>
        <p:spPr>
          <a:xfrm>
            <a:off x="685800" y="4419600"/>
            <a:ext cx="2667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Research</a:t>
            </a:r>
          </a:p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(Call to action)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-demonstrating value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-advancing the field</a:t>
            </a:r>
          </a:p>
        </p:txBody>
      </p:sp>
      <p:sp>
        <p:nvSpPr>
          <p:cNvPr id="7" name="Oval 6"/>
          <p:cNvSpPr/>
          <p:nvPr/>
        </p:nvSpPr>
        <p:spPr>
          <a:xfrm>
            <a:off x="4800600" y="4114800"/>
            <a:ext cx="4267200" cy="2667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Critical Mass:</a:t>
            </a:r>
          </a:p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-Awareness / presence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-MDS vs. </a:t>
            </a:r>
            <a:r>
              <a:rPr lang="en-US" u="sng" dirty="0">
                <a:solidFill>
                  <a:prstClr val="white"/>
                </a:solidFill>
                <a:latin typeface="Calibri"/>
              </a:rPr>
              <a:t>other supporting organization meeting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-Leadership / direction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-Mentoring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Calibri"/>
              </a:rPr>
              <a:t>-Alumni Development</a:t>
            </a:r>
          </a:p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239000" y="1143000"/>
            <a:ext cx="381000" cy="442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010400" y="10668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0" y="76200"/>
            <a:ext cx="29678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Training the med-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derm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The med-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derm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as teacher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	(direct and indirect)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657600" y="1981200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733800" y="1752600"/>
            <a:ext cx="914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95400" y="2667000"/>
            <a:ext cx="345415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914400"/>
            <a:r>
              <a:rPr lang="en-US" sz="1400" dirty="0" err="1">
                <a:solidFill>
                  <a:prstClr val="black"/>
                </a:solidFill>
                <a:latin typeface="Calibri"/>
              </a:rPr>
              <a:t>Service:Education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Unique vs. Common Training Experiences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Unique identity within two distinct programs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819400" y="3886200"/>
            <a:ext cx="4572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971800" y="3962400"/>
            <a:ext cx="4572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505200" y="51816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91000" y="36576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81800" y="33528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4" idx="0"/>
          </p:cNvCxnSpPr>
          <p:nvPr/>
        </p:nvCxnSpPr>
        <p:spPr>
          <a:xfrm>
            <a:off x="2019300" y="457200"/>
            <a:ext cx="381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66800" y="1752600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Medicine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3600" y="1752600"/>
            <a:ext cx="99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Dermatology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001" y="1676400"/>
            <a:ext cx="1447799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Defining and</a:t>
            </a:r>
          </a:p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Re-defining </a:t>
            </a:r>
          </a:p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Training</a:t>
            </a:r>
          </a:p>
          <a:p>
            <a:pPr defTabSz="914400"/>
            <a:r>
              <a:rPr lang="en-US" sz="1200" dirty="0">
                <a:solidFill>
                  <a:prstClr val="black"/>
                </a:solidFill>
                <a:latin typeface="Calibri"/>
              </a:rPr>
              <a:t>Goals:</a:t>
            </a: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i="1" dirty="0">
                <a:solidFill>
                  <a:prstClr val="black"/>
                </a:solidFill>
                <a:latin typeface="Calibri"/>
              </a:rPr>
              <a:t>Individual interests vs. </a:t>
            </a:r>
          </a:p>
          <a:p>
            <a:pPr defTabSz="914400"/>
            <a:r>
              <a:rPr lang="en-US" sz="1200" i="1" dirty="0">
                <a:solidFill>
                  <a:prstClr val="black"/>
                </a:solidFill>
                <a:latin typeface="Calibri"/>
              </a:rPr>
              <a:t>Group standards</a:t>
            </a:r>
          </a:p>
          <a:p>
            <a:pPr defTabSz="914400"/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152400"/>
            <a:ext cx="258314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Variable Career Goals=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Meeting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individual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needs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657600" y="990600"/>
            <a:ext cx="838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581400" y="914400"/>
            <a:ext cx="7620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12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478" y="-139959"/>
            <a:ext cx="7772400" cy="1470025"/>
          </a:xfrm>
        </p:spPr>
        <p:txBody>
          <a:bodyPr/>
          <a:lstStyle/>
          <a:p>
            <a:r>
              <a:rPr lang="en-US" dirty="0"/>
              <a:t>Med-</a:t>
            </a:r>
            <a:r>
              <a:rPr lang="en-US" dirty="0" err="1"/>
              <a:t>Derm</a:t>
            </a:r>
            <a:r>
              <a:rPr lang="en-US" dirty="0"/>
              <a:t> Organizational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490" y="151663"/>
            <a:ext cx="884189" cy="1064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601" y="2239078"/>
            <a:ext cx="142859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PD:  Joel Katz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351" y="2236062"/>
            <a:ext cx="201960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PD:  Jennifer Huang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9143" y="2964388"/>
            <a:ext cx="52268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Assoc PD:  Joseph Merola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4130" y="3898972"/>
            <a:ext cx="1941557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Dermatology Chief 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Residents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3395" y="5064772"/>
            <a:ext cx="340065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Med-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Derm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Administrative Chief(s)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7601" y="3898972"/>
            <a:ext cx="159530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Medicine Chief 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Residents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70013" y="1434672"/>
            <a:ext cx="107654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BWH</a:t>
            </a:r>
          </a:p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Medicine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50352" y="1434672"/>
            <a:ext cx="32880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Harvard Combined Dermatology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0538" y="1357524"/>
            <a:ext cx="467477" cy="562842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1063" y="1289974"/>
            <a:ext cx="668950" cy="735845"/>
          </a:xfrm>
          <a:prstGeom prst="rect">
            <a:avLst/>
          </a:prstGeom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4902574" y="6047343"/>
            <a:ext cx="217239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Med-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Derm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Residents</a:t>
            </a:r>
          </a:p>
        </p:txBody>
      </p:sp>
      <p:cxnSp>
        <p:nvCxnSpPr>
          <p:cNvPr id="29" name="Straight Connector 28"/>
          <p:cNvCxnSpPr>
            <a:stCxn id="8" idx="2"/>
          </p:cNvCxnSpPr>
          <p:nvPr/>
        </p:nvCxnSpPr>
        <p:spPr>
          <a:xfrm>
            <a:off x="2431899" y="2608410"/>
            <a:ext cx="0" cy="3614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31899" y="3333720"/>
            <a:ext cx="0" cy="565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67626" y="2580084"/>
            <a:ext cx="0" cy="3614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67626" y="3333720"/>
            <a:ext cx="0" cy="565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67626" y="4545303"/>
            <a:ext cx="0" cy="5194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6" idx="2"/>
            <a:endCxn id="25" idx="0"/>
          </p:cNvCxnSpPr>
          <p:nvPr/>
        </p:nvCxnSpPr>
        <p:spPr>
          <a:xfrm>
            <a:off x="5983722" y="5434104"/>
            <a:ext cx="5047" cy="613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16" idx="1"/>
          </p:cNvCxnSpPr>
          <p:nvPr/>
        </p:nvCxnSpPr>
        <p:spPr>
          <a:xfrm>
            <a:off x="2431899" y="4545303"/>
            <a:ext cx="1851496" cy="704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3549291" y="4205513"/>
            <a:ext cx="1180295" cy="135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624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7" name="Group 6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094340"/>
              </p:ext>
            </p:extLst>
          </p:nvPr>
        </p:nvGraphicFramePr>
        <p:xfrm>
          <a:off x="457200" y="557048"/>
          <a:ext cx="8229600" cy="4451985"/>
        </p:xfrm>
        <a:graphic>
          <a:graphicData uri="http://schemas.openxmlformats.org/drawingml/2006/table">
            <a:tbl>
              <a:tblPr/>
              <a:tblGrid>
                <a:gridCol w="136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PGY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Vacation (med)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 Non-ICU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 ICU/CCU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6/2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0/2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 2/0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4/0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(optional)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12-14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Ambulatory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24-28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 Consults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Geriatrics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2-4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Elective, Other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Rheum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Onc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ID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Sick Call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3712" name="Group 6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54748"/>
              </p:ext>
            </p:extLst>
          </p:nvPr>
        </p:nvGraphicFramePr>
        <p:xfrm>
          <a:off x="469900" y="5181600"/>
          <a:ext cx="8229600" cy="1371600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6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Medicine Continuity Clinic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(Goal &gt;130)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Optional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Dermatology Continuity Clinic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Derm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FUSION block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315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5400000">
            <a:off x="2650121" y="217807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DERMATOLOGY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A4829-BBA0-284A-A2E0-8A3F4E4D74E6}"/>
              </a:ext>
            </a:extLst>
          </p:cNvPr>
          <p:cNvSpPr txBox="1"/>
          <p:nvPr/>
        </p:nvSpPr>
        <p:spPr>
          <a:xfrm>
            <a:off x="2509869" y="101433"/>
            <a:ext cx="420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Medicine Requirements Template</a:t>
            </a:r>
          </a:p>
        </p:txBody>
      </p:sp>
    </p:spTree>
    <p:extLst>
      <p:ext uri="{BB962C8B-B14F-4D97-AF65-F5344CB8AC3E}">
        <p14:creationId xmlns:p14="http://schemas.microsoft.com/office/powerpoint/2010/main" val="2535614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859929"/>
              </p:ext>
            </p:extLst>
          </p:nvPr>
        </p:nvGraphicFramePr>
        <p:xfrm>
          <a:off x="206264" y="1218999"/>
          <a:ext cx="8734946" cy="5353478"/>
        </p:xfrm>
        <a:graphic>
          <a:graphicData uri="http://schemas.openxmlformats.org/drawingml/2006/table">
            <a:tbl>
              <a:tblPr/>
              <a:tblGrid>
                <a:gridCol w="333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PGY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3/4/5</a:t>
                      </a:r>
                      <a:endParaRPr lang="mr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Vacation (Med)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Dermatology Year</a:t>
                      </a:r>
                    </a:p>
                  </a:txBody>
                  <a:tcPr marL="10730" marR="10730" marT="1073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 Non-ICU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IP ICU/CCU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Ambulatory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 Consults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Geriatrics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Elective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Sick Call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730" marR="10730" marT="107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0730" marR="10730" marT="10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NOTE: listed in weeks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44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Medicine Continuity Clinic</a:t>
                      </a:r>
                    </a:p>
                  </a:txBody>
                  <a:tcPr marL="10730" marR="10730" marT="107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Optional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Optional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87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Dermatology Continuty Clinic</a:t>
                      </a:r>
                    </a:p>
                  </a:txBody>
                  <a:tcPr marL="10730" marR="10730" marT="107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30" marR="10730" marT="107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99"/>
            <a:ext cx="8229600" cy="1143000"/>
          </a:xfrm>
        </p:spPr>
        <p:txBody>
          <a:bodyPr/>
          <a:lstStyle/>
          <a:p>
            <a:r>
              <a:rPr lang="en-US" dirty="0"/>
              <a:t>Medicine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4967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107" y="655976"/>
            <a:ext cx="343630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1.  	Welcome and Introductions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2.  	Med-</a:t>
            </a:r>
            <a:r>
              <a:rPr lang="en-US" sz="1700" dirty="0" err="1"/>
              <a:t>Derm</a:t>
            </a:r>
            <a:r>
              <a:rPr lang="en-US" sz="1700" dirty="0"/>
              <a:t> history / philosophy</a:t>
            </a:r>
          </a:p>
          <a:p>
            <a:pPr marL="0" indent="0">
              <a:buNone/>
            </a:pPr>
            <a:endParaRPr lang="en-US" sz="1700" dirty="0"/>
          </a:p>
          <a:p>
            <a:pPr marL="514350" indent="-514350">
              <a:buAutoNum type="arabicPeriod" startAt="3"/>
            </a:pPr>
            <a:r>
              <a:rPr lang="en-US" sz="1700" dirty="0"/>
              <a:t>Programmatic details</a:t>
            </a:r>
          </a:p>
          <a:p>
            <a:pPr marL="514350" indent="-514350">
              <a:buAutoNum type="arabicPeriod" startAt="3"/>
            </a:pPr>
            <a:endParaRPr lang="en-US" sz="1700" dirty="0"/>
          </a:p>
          <a:p>
            <a:pPr marL="514350" indent="-514350">
              <a:buAutoNum type="arabicPeriod" startAt="3"/>
            </a:pPr>
            <a:r>
              <a:rPr lang="en-US" sz="1700" dirty="0"/>
              <a:t>Med-</a:t>
            </a:r>
            <a:r>
              <a:rPr lang="en-US" sz="1700" dirty="0" err="1"/>
              <a:t>Derm</a:t>
            </a:r>
            <a:r>
              <a:rPr lang="en-US" sz="1700" dirty="0"/>
              <a:t> Research</a:t>
            </a:r>
          </a:p>
          <a:p>
            <a:pPr marL="514350" indent="-514350">
              <a:buAutoNum type="arabicPeriod" startAt="3"/>
            </a:pPr>
            <a:endParaRPr lang="en-US" sz="1700" dirty="0"/>
          </a:p>
          <a:p>
            <a:pPr marL="514350" indent="-514350">
              <a:buAutoNum type="arabicPeriod" startAt="3"/>
            </a:pPr>
            <a:r>
              <a:rPr lang="en-US" sz="1700" dirty="0"/>
              <a:t>Medicine @ BWH</a:t>
            </a:r>
          </a:p>
        </p:txBody>
      </p:sp>
      <p:pic>
        <p:nvPicPr>
          <p:cNvPr id="7" name="Graphic 6" descr="Doctor">
            <a:extLst>
              <a:ext uri="{FF2B5EF4-FFF2-40B4-BE49-F238E27FC236}">
                <a16:creationId xmlns:a16="http://schemas.microsoft.com/office/drawing/2014/main" id="{EBDD74B8-312F-45D4-96CE-D2D887308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2126" y="2079023"/>
            <a:ext cx="2711832" cy="2711832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20B33545-BD60-694D-824C-D758A6C3B139}"/>
              </a:ext>
            </a:extLst>
          </p:cNvPr>
          <p:cNvSpPr/>
          <p:nvPr/>
        </p:nvSpPr>
        <p:spPr>
          <a:xfrm rot="17451695">
            <a:off x="7145938" y="2730731"/>
            <a:ext cx="584206" cy="627257"/>
          </a:xfrm>
          <a:prstGeom prst="chord">
            <a:avLst>
              <a:gd name="adj1" fmla="val 2700000"/>
              <a:gd name="adj2" fmla="val 1582377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87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1-07 at 9.3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819294"/>
            <a:ext cx="8597900" cy="401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599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Dermatology requirements</a:t>
            </a:r>
          </a:p>
        </p:txBody>
      </p:sp>
    </p:spTree>
    <p:extLst>
      <p:ext uri="{BB962C8B-B14F-4D97-AF65-F5344CB8AC3E}">
        <p14:creationId xmlns:p14="http://schemas.microsoft.com/office/powerpoint/2010/main" val="20754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FC6D6E-23FC-4749-834C-5DF0EB3FCC39}"/>
              </a:ext>
            </a:extLst>
          </p:cNvPr>
          <p:cNvSpPr/>
          <p:nvPr/>
        </p:nvSpPr>
        <p:spPr>
          <a:xfrm>
            <a:off x="766057" y="1963673"/>
            <a:ext cx="1843644" cy="1117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1 month from dermatology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EDAA9-DC0B-7840-A537-2BDEFA3022EA}"/>
              </a:ext>
            </a:extLst>
          </p:cNvPr>
          <p:cNvSpPr/>
          <p:nvPr/>
        </p:nvSpPr>
        <p:spPr>
          <a:xfrm>
            <a:off x="766057" y="3451824"/>
            <a:ext cx="1843644" cy="11172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1 month from internal medicine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4E18E3F-B373-7947-AE9D-1E3F23E59706}"/>
              </a:ext>
            </a:extLst>
          </p:cNvPr>
          <p:cNvSpPr/>
          <p:nvPr/>
        </p:nvSpPr>
        <p:spPr>
          <a:xfrm>
            <a:off x="2799335" y="3046060"/>
            <a:ext cx="1042060" cy="40969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4CDEA-7DFE-9F40-966B-12AFD4B293C3}"/>
              </a:ext>
            </a:extLst>
          </p:cNvPr>
          <p:cNvSpPr/>
          <p:nvPr/>
        </p:nvSpPr>
        <p:spPr>
          <a:xfrm>
            <a:off x="4432935" y="2367209"/>
            <a:ext cx="2520537" cy="142742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2 months of medicine-dermatology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fusion block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CA06335-91C1-2A4E-A4FF-7027670AEFC0}"/>
              </a:ext>
            </a:extLst>
          </p:cNvPr>
          <p:cNvSpPr/>
          <p:nvPr/>
        </p:nvSpPr>
        <p:spPr>
          <a:xfrm>
            <a:off x="7012106" y="4034681"/>
            <a:ext cx="249382" cy="391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4402856-C21F-CE49-A38C-6C5575B6A38A}"/>
              </a:ext>
            </a:extLst>
          </p:cNvPr>
          <p:cNvSpPr/>
          <p:nvPr/>
        </p:nvSpPr>
        <p:spPr>
          <a:xfrm>
            <a:off x="5631971" y="4034680"/>
            <a:ext cx="249382" cy="391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40ECDFC-3D7D-AD44-8FEE-E7AD21DC8432}"/>
              </a:ext>
            </a:extLst>
          </p:cNvPr>
          <p:cNvSpPr/>
          <p:nvPr/>
        </p:nvSpPr>
        <p:spPr>
          <a:xfrm>
            <a:off x="4183553" y="4040019"/>
            <a:ext cx="249382" cy="391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5E25D6-D948-D543-B694-AFF77E51119B}"/>
              </a:ext>
            </a:extLst>
          </p:cNvPr>
          <p:cNvSpPr/>
          <p:nvPr/>
        </p:nvSpPr>
        <p:spPr>
          <a:xfrm>
            <a:off x="6567525" y="4569070"/>
            <a:ext cx="1201634" cy="65908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ID Focus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AB41B-E1FD-7B4B-8F89-DAB28CED7653}"/>
              </a:ext>
            </a:extLst>
          </p:cNvPr>
          <p:cNvSpPr/>
          <p:nvPr/>
        </p:nvSpPr>
        <p:spPr>
          <a:xfrm>
            <a:off x="5155845" y="4569070"/>
            <a:ext cx="1201634" cy="6590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Rheum Focus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39EF9-ED87-D047-A319-8BC7E3A219BC}"/>
              </a:ext>
            </a:extLst>
          </p:cNvPr>
          <p:cNvSpPr/>
          <p:nvPr/>
        </p:nvSpPr>
        <p:spPr>
          <a:xfrm>
            <a:off x="3702972" y="4569070"/>
            <a:ext cx="1201634" cy="6590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Onc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Focus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C1400A0-1B6E-D54B-99FF-13FE3ECDE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Med-</a:t>
            </a:r>
            <a:r>
              <a:rPr lang="en-US" b="1" dirty="0" err="1">
                <a:solidFill>
                  <a:schemeClr val="accent1"/>
                </a:solidFill>
              </a:rPr>
              <a:t>Derm</a:t>
            </a:r>
            <a:r>
              <a:rPr lang="en-US" b="1" dirty="0">
                <a:solidFill>
                  <a:schemeClr val="accent1"/>
                </a:solidFill>
              </a:rPr>
              <a:t> “Fusion Blocks”</a:t>
            </a:r>
          </a:p>
        </p:txBody>
      </p:sp>
    </p:spTree>
    <p:extLst>
      <p:ext uri="{BB962C8B-B14F-4D97-AF65-F5344CB8AC3E}">
        <p14:creationId xmlns:p14="http://schemas.microsoft.com/office/powerpoint/2010/main" val="380673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FCAF-A605-1045-906B-3770413C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5" y="212387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Sample Fusion Schedules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23ABE-3D0B-9346-935C-E7205522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2" y="1996678"/>
            <a:ext cx="9040416" cy="776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1348F-7F1F-6142-A5FD-D1FBEA3B9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2" y="3552715"/>
            <a:ext cx="9040416" cy="683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1A0EB-22CE-A04F-8C57-38EB61067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2" y="5015929"/>
            <a:ext cx="9040416" cy="784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3210AB-8C1B-E348-8772-6E01E591ED01}"/>
              </a:ext>
            </a:extLst>
          </p:cNvPr>
          <p:cNvSpPr/>
          <p:nvPr/>
        </p:nvSpPr>
        <p:spPr>
          <a:xfrm>
            <a:off x="51793" y="2843398"/>
            <a:ext cx="1201634" cy="6590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 err="1">
                <a:solidFill>
                  <a:prstClr val="white"/>
                </a:solidFill>
                <a:latin typeface="Calibri" panose="020F0502020204030204"/>
              </a:rPr>
              <a:t>Onc</a:t>
            </a: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Focus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6442E-53C1-724E-9F84-A6A0482E6FA6}"/>
              </a:ext>
            </a:extLst>
          </p:cNvPr>
          <p:cNvSpPr/>
          <p:nvPr/>
        </p:nvSpPr>
        <p:spPr>
          <a:xfrm>
            <a:off x="27833" y="1287362"/>
            <a:ext cx="1201634" cy="6590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Rheum Focus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80682-D50A-A24A-A4F0-2C9D1D81AD30}"/>
              </a:ext>
            </a:extLst>
          </p:cNvPr>
          <p:cNvSpPr/>
          <p:nvPr/>
        </p:nvSpPr>
        <p:spPr>
          <a:xfrm>
            <a:off x="51793" y="4317373"/>
            <a:ext cx="1201634" cy="65908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ID 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242E2-AEC9-40B0-9164-4C46DB6387A9}"/>
              </a:ext>
            </a:extLst>
          </p:cNvPr>
          <p:cNvSpPr txBox="1"/>
          <p:nvPr/>
        </p:nvSpPr>
        <p:spPr>
          <a:xfrm>
            <a:off x="315374" y="6308208"/>
            <a:ext cx="350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Cristina Thomas and Emily Baumrin</a:t>
            </a:r>
          </a:p>
        </p:txBody>
      </p:sp>
    </p:spTree>
    <p:extLst>
      <p:ext uri="{BB962C8B-B14F-4D97-AF65-F5344CB8AC3E}">
        <p14:creationId xmlns:p14="http://schemas.microsoft.com/office/powerpoint/2010/main" val="333797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The Future of Med-Derm is Defined by what do (our) trainees do after graduation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06" y="2122133"/>
            <a:ext cx="8264245" cy="442854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400" dirty="0"/>
              <a:t>Med-</a:t>
            </a:r>
            <a:r>
              <a:rPr lang="en-US" sz="2400" dirty="0" err="1"/>
              <a:t>Derm</a:t>
            </a:r>
            <a:r>
              <a:rPr lang="en-US" sz="2400" dirty="0"/>
              <a:t> hospitalist / inpatient consultation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Complex and specialty clinics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Research (clinical &gt;&gt; basic)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Education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Fellowships (Rheum, </a:t>
            </a:r>
            <a:r>
              <a:rPr lang="en-US" sz="2400" dirty="0" err="1"/>
              <a:t>Onc</a:t>
            </a:r>
            <a:r>
              <a:rPr lang="en-US" sz="2400" dirty="0"/>
              <a:t>, Mohs…)</a:t>
            </a:r>
          </a:p>
          <a:p>
            <a:pPr>
              <a:lnSpc>
                <a:spcPct val="160000"/>
              </a:lnSpc>
            </a:pPr>
            <a:r>
              <a:rPr lang="en-US" sz="2400" dirty="0"/>
              <a:t>Administrative-Leadership roles</a:t>
            </a:r>
          </a:p>
          <a:p>
            <a:pPr>
              <a:lnSpc>
                <a:spcPct val="16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2626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16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BWH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13" y="821961"/>
            <a:ext cx="8660731" cy="23532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truly special place with truly special people</a:t>
            </a:r>
          </a:p>
          <a:p>
            <a:r>
              <a:rPr lang="en-US" dirty="0"/>
              <a:t>Outstanding clinical education</a:t>
            </a:r>
          </a:p>
          <a:p>
            <a:r>
              <a:rPr lang="en-US" dirty="0"/>
              <a:t>Local environment / mix of patients; BWH, BWFH, VA</a:t>
            </a:r>
          </a:p>
          <a:p>
            <a:r>
              <a:rPr lang="en-US" dirty="0"/>
              <a:t>Outpatient clinics</a:t>
            </a:r>
          </a:p>
          <a:p>
            <a:r>
              <a:rPr lang="en-US" dirty="0"/>
              <a:t>Emphasis on mentorship / individualized experiences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09657" y="3175241"/>
            <a:ext cx="4866282" cy="3612487"/>
            <a:chOff x="3259549" y="3185925"/>
            <a:chExt cx="4881173" cy="3672075"/>
          </a:xfrm>
        </p:grpSpPr>
        <p:pic>
          <p:nvPicPr>
            <p:cNvPr id="5" name="Picture 4" descr="boston hood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549" y="3185925"/>
              <a:ext cx="4881173" cy="3672075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980621" y="5351059"/>
              <a:ext cx="218612" cy="1665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" y="3175241"/>
            <a:ext cx="2441046" cy="144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" y="4662320"/>
            <a:ext cx="2441046" cy="16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9" y="4514033"/>
            <a:ext cx="1918001" cy="15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99" y="3175241"/>
            <a:ext cx="1918001" cy="132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58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US" sz="4700"/>
              <a:t>BWH Medicine Pathways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4" y="713232"/>
            <a:ext cx="4668251" cy="5431536"/>
          </a:xfrm>
        </p:spPr>
        <p:txBody>
          <a:bodyPr anchor="ctr">
            <a:normAutofit/>
          </a:bodyPr>
          <a:lstStyle/>
          <a:p>
            <a:r>
              <a:rPr lang="en-US" sz="1900" dirty="0"/>
              <a:t>Global Health Equity (GHE)</a:t>
            </a:r>
          </a:p>
          <a:p>
            <a:r>
              <a:rPr lang="en-US" sz="1900" dirty="0"/>
              <a:t>Management Leadership Pathway (MLP)</a:t>
            </a:r>
          </a:p>
          <a:p>
            <a:r>
              <a:rPr lang="en-US" sz="1900" dirty="0"/>
              <a:t>Adult Genetics</a:t>
            </a:r>
          </a:p>
          <a:p>
            <a:r>
              <a:rPr lang="en-US" sz="1900" dirty="0"/>
              <a:t>Science in Residency Pathway (SIR)</a:t>
            </a:r>
          </a:p>
          <a:p>
            <a:r>
              <a:rPr lang="en-US" sz="1900" dirty="0"/>
              <a:t>Clinical Investigation Pathway (CIP)</a:t>
            </a:r>
          </a:p>
          <a:p>
            <a:r>
              <a:rPr lang="en-US" sz="1900" dirty="0"/>
              <a:t>Scholars in Medical Education (SME)</a:t>
            </a:r>
          </a:p>
          <a:p>
            <a:r>
              <a:rPr lang="en-US" sz="1900" dirty="0"/>
              <a:t>Social Justice (in development)</a:t>
            </a:r>
          </a:p>
          <a:p>
            <a:endParaRPr lang="en-US" sz="1900" dirty="0"/>
          </a:p>
          <a:p>
            <a:endParaRPr lang="en-US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3312"/>
            <a:ext cx="3028950" cy="5431376"/>
          </a:xfrm>
        </p:spPr>
        <p:txBody>
          <a:bodyPr>
            <a:normAutofit/>
          </a:bodyPr>
          <a:lstStyle/>
          <a:p>
            <a:r>
              <a:rPr lang="en-US" sz="3700" i="1"/>
              <a:t>Housekeeping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9" y="713313"/>
            <a:ext cx="3943351" cy="5431376"/>
          </a:xfrm>
        </p:spPr>
        <p:txBody>
          <a:bodyPr anchor="ctr">
            <a:normAutofit/>
          </a:bodyPr>
          <a:lstStyle/>
          <a:p>
            <a:r>
              <a:rPr lang="en-US" sz="1700"/>
              <a:t>Today’s interview today will count for both Med Derm and </a:t>
            </a:r>
            <a:r>
              <a:rPr lang="en-US" sz="1700" i="1"/>
              <a:t>Prelim Medicine</a:t>
            </a:r>
            <a:r>
              <a:rPr lang="en-US" sz="1700"/>
              <a:t> rank lists – if you are interested in </a:t>
            </a:r>
            <a:r>
              <a:rPr lang="en-US" sz="1700" i="1"/>
              <a:t>categorical medicine</a:t>
            </a:r>
            <a:r>
              <a:rPr lang="en-US" sz="1700"/>
              <a:t> and have </a:t>
            </a:r>
            <a:r>
              <a:rPr lang="en-US" sz="1700" i="1"/>
              <a:t>not</a:t>
            </a:r>
            <a:r>
              <a:rPr lang="en-US" sz="1700"/>
              <a:t> already interviewed please let us know</a:t>
            </a:r>
          </a:p>
        </p:txBody>
      </p:sp>
    </p:spTree>
    <p:extLst>
      <p:ext uri="{BB962C8B-B14F-4D97-AF65-F5344CB8AC3E}">
        <p14:creationId xmlns:p14="http://schemas.microsoft.com/office/powerpoint/2010/main" val="1581686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MS%2520logo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91" y="5562877"/>
            <a:ext cx="1070318" cy="10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static1.squarespace.com/static/53c44895e4b053fc7d14630f/t/544ffcbfe4b0988576f65e8f/1414528192160/RPDR+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565" y="1753299"/>
            <a:ext cx="1952625" cy="952500"/>
          </a:xfrm>
          <a:prstGeom prst="rect">
            <a:avLst/>
          </a:prstGeom>
          <a:noFill/>
        </p:spPr>
      </p:pic>
      <p:pic>
        <p:nvPicPr>
          <p:cNvPr id="5124" name="Picture 4" descr="http://symplectic.co.uk/wp-content/uploads/HarvardCatalyst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5696" y="1424537"/>
            <a:ext cx="2813141" cy="2085506"/>
          </a:xfrm>
          <a:prstGeom prst="rect">
            <a:avLst/>
          </a:prstGeom>
          <a:noFill/>
        </p:spPr>
      </p:pic>
      <p:pic>
        <p:nvPicPr>
          <p:cNvPr id="5126" name="Picture 6" descr="https://www.icts.uiowa.edu/confluence/download/attachments/67307961/redcap_logo_high_res.png?version=1&amp;modificationDate=1432738445980&amp;api=v2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25339" y="1124730"/>
            <a:ext cx="3609723" cy="1257138"/>
          </a:xfrm>
          <a:prstGeom prst="rect">
            <a:avLst/>
          </a:prstGeom>
          <a:noFill/>
        </p:spPr>
      </p:pic>
      <p:pic>
        <p:nvPicPr>
          <p:cNvPr id="5128" name="Picture 8" descr="http://disruptingmedicine.org/wp-content/uploads/2014/12/Picture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329" y="2985258"/>
            <a:ext cx="3590925" cy="895351"/>
          </a:xfrm>
          <a:prstGeom prst="rect">
            <a:avLst/>
          </a:prstGeom>
          <a:noFill/>
        </p:spPr>
      </p:pic>
      <p:pic>
        <p:nvPicPr>
          <p:cNvPr id="5130" name="Picture 10" descr="https://www.broadinstitute.org/files/news/media-images/logos/BroadInstLogoforDigitalRGB.pn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7630" y="4691618"/>
            <a:ext cx="2098766" cy="530723"/>
          </a:xfrm>
          <a:prstGeom prst="rect">
            <a:avLst/>
          </a:prstGeom>
          <a:noFill/>
        </p:spPr>
      </p:pic>
      <p:pic>
        <p:nvPicPr>
          <p:cNvPr id="5132" name="Picture 12" descr="http://archive.sph.harvard.edu/research/pqg-conference-2009/images/hsph-logo-1.jpg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86757" y="4163842"/>
            <a:ext cx="2721058" cy="89553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3781" y="5426920"/>
            <a:ext cx="1156973" cy="1272670"/>
          </a:xfrm>
          <a:prstGeom prst="rect">
            <a:avLst/>
          </a:prstGeom>
        </p:spPr>
      </p:pic>
      <p:pic>
        <p:nvPicPr>
          <p:cNvPr id="5134" name="Picture 14" descr="https://catalyst.harvard.edu/images/spotlights/shrine/shrine_call-out.png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63870" y="2476928"/>
            <a:ext cx="1243945" cy="124394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16396" y="5702411"/>
            <a:ext cx="2260475" cy="9307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565" y="-2996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A Wealth of Intramural and Extramural Clinical Research Resources</a:t>
            </a:r>
          </a:p>
        </p:txBody>
      </p:sp>
      <p:pic>
        <p:nvPicPr>
          <p:cNvPr id="3" name="Picture 2" descr="dfcilogo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25" y="4227385"/>
            <a:ext cx="3014412" cy="5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7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3810000" cy="501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8491" y="3234120"/>
            <a:ext cx="2057400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defTabSz="914400"/>
            <a:r>
              <a:rPr lang="en-US" sz="6000" kern="0" spc="-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DERM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58491" y="3783874"/>
            <a:ext cx="16110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74312" y="5881571"/>
            <a:ext cx="685423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The future of med-</a:t>
            </a:r>
            <a:r>
              <a:rPr lang="en-US" sz="3600" dirty="0" err="1">
                <a:solidFill>
                  <a:schemeClr val="tx2"/>
                </a:solidFill>
              </a:rPr>
              <a:t>derm</a:t>
            </a:r>
            <a:r>
              <a:rPr lang="en-US" sz="3600" dirty="0">
                <a:solidFill>
                  <a:schemeClr val="tx2"/>
                </a:solidFill>
              </a:rPr>
              <a:t> is bright!...</a:t>
            </a:r>
          </a:p>
        </p:txBody>
      </p:sp>
    </p:spTree>
    <p:extLst>
      <p:ext uri="{BB962C8B-B14F-4D97-AF65-F5344CB8AC3E}">
        <p14:creationId xmlns:p14="http://schemas.microsoft.com/office/powerpoint/2010/main" val="40776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MS%2520logo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1" y="3981029"/>
            <a:ext cx="1946580" cy="19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863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Bodoni MT" pitchFamily="18" charset="0"/>
                <a:ea typeface="+mj-ea"/>
                <a:cs typeface="+mj-cs"/>
              </a:rPr>
              <a:t>Welcome!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32588"/>
            <a:ext cx="1914534" cy="2105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950" y="1679835"/>
            <a:ext cx="1591121" cy="1858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690" y="1204105"/>
            <a:ext cx="2145310" cy="2776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6628"/>
            <a:ext cx="3194451" cy="2395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209" y="1400793"/>
            <a:ext cx="1736106" cy="2137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831" y="4247115"/>
            <a:ext cx="2896968" cy="12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0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501" y="2174680"/>
            <a:ext cx="5628849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Welcome!</a:t>
            </a:r>
          </a:p>
        </p:txBody>
      </p:sp>
      <p:pic>
        <p:nvPicPr>
          <p:cNvPr id="1028" name="Picture 4" descr="BWH Internal Medicine Residency Graduation 2012"/>
          <p:cNvPicPr>
            <a:picLocks noChangeAspect="1" noChangeArrowheads="1"/>
          </p:cNvPicPr>
          <p:nvPr/>
        </p:nvPicPr>
        <p:blipFill rotWithShape="1">
          <a:blip r:embed="rId2"/>
          <a:srcRect t="12082" r="1" b="23796"/>
          <a:stretch/>
        </p:blipFill>
        <p:spPr bwMode="auto">
          <a:xfrm>
            <a:off x="2736988" y="1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</p:spPr>
      </p:pic>
      <p:pic>
        <p:nvPicPr>
          <p:cNvPr id="1032" name="Picture 8" descr="http://www.hms.harvard.edu/dermatology/images/photo_clinicalRotations_1.jpg"/>
          <p:cNvPicPr>
            <a:picLocks noChangeAspect="1" noChangeArrowheads="1"/>
          </p:cNvPicPr>
          <p:nvPr/>
        </p:nvPicPr>
        <p:blipFill rotWithShape="1">
          <a:blip r:embed="rId3"/>
          <a:srcRect t="14987" r="2" b="2"/>
          <a:stretch/>
        </p:blipFill>
        <p:spPr bwMode="auto">
          <a:xfrm>
            <a:off x="20" y="-6955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</p:spPr>
      </p:pic>
      <p:pic>
        <p:nvPicPr>
          <p:cNvPr id="1026" name="Picture 2" descr="http://www.brighamandwomens.org/Departments_and_Services/medicine/medical_professionals/residency/images/catagorical_track_photo.jpg"/>
          <p:cNvPicPr>
            <a:picLocks noChangeAspect="1" noChangeArrowheads="1"/>
          </p:cNvPicPr>
          <p:nvPr/>
        </p:nvPicPr>
        <p:blipFill rotWithShape="1">
          <a:blip r:embed="rId4"/>
          <a:srcRect l="35808" r="27807" b="-2"/>
          <a:stretch/>
        </p:blipFill>
        <p:spPr bwMode="auto">
          <a:xfrm>
            <a:off x="20" y="2279768"/>
            <a:ext cx="2613191" cy="224442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15922" b="4"/>
          <a:stretch/>
        </p:blipFill>
        <p:spPr bwMode="auto">
          <a:xfrm>
            <a:off x="5787645" y="4683320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</p:spPr>
      </p:pic>
      <p:pic>
        <p:nvPicPr>
          <p:cNvPr id="1030" name="Picture 6" descr="http://www.brighamandwomens.org/Departments_and_Services/medicine/medical_professionals/residency/images/mission_photo.jpg"/>
          <p:cNvPicPr>
            <a:picLocks noChangeAspect="1" noChangeArrowheads="1"/>
          </p:cNvPicPr>
          <p:nvPr/>
        </p:nvPicPr>
        <p:blipFill rotWithShape="1">
          <a:blip r:embed="rId6"/>
          <a:srcRect r="7728" b="-2"/>
          <a:stretch/>
        </p:blipFill>
        <p:spPr bwMode="auto">
          <a:xfrm>
            <a:off x="20" y="4682839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5116529"/>
            <a:ext cx="7944130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>
                <a:solidFill>
                  <a:schemeClr val="tx2"/>
                </a:solidFill>
              </a:rPr>
              <a:t>Questions / Comments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 b="1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963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14 at 9.08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58630"/>
            <a:ext cx="7391400" cy="167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6300" y="3429000"/>
            <a:ext cx="7391400" cy="1832170"/>
            <a:chOff x="812800" y="3838818"/>
            <a:chExt cx="7391400" cy="1832170"/>
          </a:xfrm>
        </p:grpSpPr>
        <p:pic>
          <p:nvPicPr>
            <p:cNvPr id="6" name="Picture 5" descr="Screen Shot 2013-10-14 at 9.20.49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5369"/>
            <a:stretch/>
          </p:blipFill>
          <p:spPr>
            <a:xfrm>
              <a:off x="812800" y="3838818"/>
              <a:ext cx="7198110" cy="163677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004072" y="5163999"/>
              <a:ext cx="1200128" cy="506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48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14 at 9.1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1" y="575202"/>
            <a:ext cx="8039100" cy="1752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7771" y="2971201"/>
            <a:ext cx="7734300" cy="926595"/>
            <a:chOff x="767771" y="2971201"/>
            <a:chExt cx="7734300" cy="926595"/>
          </a:xfrm>
        </p:grpSpPr>
        <p:pic>
          <p:nvPicPr>
            <p:cNvPr id="4" name="Picture 3" descr="Screen Shot 2013-10-14 at 9.19.1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1" y="2971201"/>
              <a:ext cx="7734300" cy="673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14595" y="3279838"/>
              <a:ext cx="2386301" cy="617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11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14 at 9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1" y="416585"/>
            <a:ext cx="8115300" cy="1790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8632" y="2461245"/>
            <a:ext cx="7903439" cy="2762792"/>
            <a:chOff x="598632" y="2213058"/>
            <a:chExt cx="7903439" cy="2762792"/>
          </a:xfrm>
        </p:grpSpPr>
        <p:pic>
          <p:nvPicPr>
            <p:cNvPr id="2" name="Picture 1" descr="Screen Shot 2013-10-14 at 9.36.4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83" y="2831016"/>
              <a:ext cx="7639024" cy="183585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760595" y="4357892"/>
              <a:ext cx="2741476" cy="617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8632" y="2213058"/>
              <a:ext cx="7415826" cy="658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92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14 at 9.4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344916"/>
            <a:ext cx="8890000" cy="783559"/>
          </a:xfrm>
          <a:prstGeom prst="rect">
            <a:avLst/>
          </a:prstGeom>
        </p:spPr>
      </p:pic>
      <p:pic>
        <p:nvPicPr>
          <p:cNvPr id="7" name="Picture 6" descr="Screen Shot 2013-10-14 at 9.4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6" y="3119266"/>
            <a:ext cx="8605982" cy="10124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94771" y="1128474"/>
            <a:ext cx="4743562" cy="1088696"/>
            <a:chOff x="1394771" y="1128474"/>
            <a:chExt cx="4743562" cy="1088696"/>
          </a:xfrm>
        </p:grpSpPr>
        <p:pic>
          <p:nvPicPr>
            <p:cNvPr id="5" name="Picture 4" descr="Screen Shot 2013-10-14 at 9.41.10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0" r="-350"/>
            <a:stretch/>
          </p:blipFill>
          <p:spPr>
            <a:xfrm>
              <a:off x="3781072" y="1128475"/>
              <a:ext cx="2357261" cy="10886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394771" y="1128474"/>
              <a:ext cx="2414016" cy="1088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37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80" t="4152" r="3218" b="3968"/>
          <a:stretch/>
        </p:blipFill>
        <p:spPr>
          <a:xfrm>
            <a:off x="0" y="670973"/>
            <a:ext cx="9144000" cy="5408333"/>
          </a:xfrm>
          <a:prstGeom prst="rect">
            <a:avLst/>
          </a:prstGeom>
        </p:spPr>
      </p:pic>
      <p:pic>
        <p:nvPicPr>
          <p:cNvPr id="6" name="Picture 5" descr="HMS%2520logo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20" y="5892265"/>
            <a:ext cx="848691" cy="84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726" y="5787894"/>
            <a:ext cx="917403" cy="10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53"/>
            <a:ext cx="9144000" cy="5808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F63EB1-25D7-A94F-86A4-33082E5B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802</Words>
  <Application>Microsoft Office PowerPoint</Application>
  <PresentationFormat>On-screen Show (4:3)</PresentationFormat>
  <Paragraphs>291</Paragraphs>
  <Slides>30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Bodoni MT</vt:lpstr>
      <vt:lpstr>Calibri</vt:lpstr>
      <vt:lpstr>Calibri Light</vt:lpstr>
      <vt:lpstr>Lucida Handwriting</vt:lpstr>
      <vt:lpstr>Office Theme</vt:lpstr>
      <vt:lpstr>1_Office Theme</vt:lpstr>
      <vt:lpstr>2_Office Theme</vt:lpstr>
      <vt:lpstr>3_Office Theme</vt:lpstr>
      <vt:lpstr>4_Office Theme</vt:lpstr>
      <vt:lpstr>5_Office Theme</vt:lpstr>
      <vt:lpstr>Combined  Internal Medicine-Dermatology  Residency Training Program </vt:lpstr>
      <vt:lpstr>Overview</vt:lpstr>
      <vt:lpstr>Welcome!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and Objectives</vt:lpstr>
      <vt:lpstr>PowerPoint Presentation</vt:lpstr>
      <vt:lpstr>Med-Derm ≠ Medicine + Dermatology</vt:lpstr>
      <vt:lpstr>PowerPoint Presentation</vt:lpstr>
      <vt:lpstr>Med-Derm Organizational Chart</vt:lpstr>
      <vt:lpstr>PowerPoint Presentation</vt:lpstr>
      <vt:lpstr>Medicine requirements</vt:lpstr>
      <vt:lpstr>PowerPoint Presentation</vt:lpstr>
      <vt:lpstr>Med-Derm “Fusion Blocks”</vt:lpstr>
      <vt:lpstr>Sample Fusion Schedules</vt:lpstr>
      <vt:lpstr>The Future of Med-Derm is Defined by what do (our) trainees do after graduation</vt:lpstr>
      <vt:lpstr>BWH Medicine</vt:lpstr>
      <vt:lpstr>BWH Medicine Pathways</vt:lpstr>
      <vt:lpstr>Housekeeping Note</vt:lpstr>
      <vt:lpstr>A Wealth of Intramural and Extramural Clinical Research Resources</vt:lpstr>
      <vt:lpstr>PowerPoint Presentation</vt:lpstr>
      <vt:lpstr>PowerPoint Presentation</vt:lpstr>
      <vt:lpstr>Questions /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Combined  Internal Medicine-Dermatology  Residency Training Program </dc:title>
  <dc:creator>Merola, Joseph F.,M.D.,M.M.Sc.</dc:creator>
  <cp:lastModifiedBy>Deborah Kovacs</cp:lastModifiedBy>
  <cp:revision>4</cp:revision>
  <dcterms:created xsi:type="dcterms:W3CDTF">2021-01-10T20:55:58Z</dcterms:created>
  <dcterms:modified xsi:type="dcterms:W3CDTF">2021-02-12T17:41:45Z</dcterms:modified>
</cp:coreProperties>
</file>